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1" r:id="rId2"/>
    <p:sldId id="257" r:id="rId3"/>
    <p:sldId id="293" r:id="rId4"/>
    <p:sldId id="303" r:id="rId5"/>
    <p:sldId id="297" r:id="rId6"/>
    <p:sldId id="299" r:id="rId7"/>
    <p:sldId id="298" r:id="rId8"/>
    <p:sldId id="304" r:id="rId9"/>
    <p:sldId id="302" r:id="rId10"/>
    <p:sldId id="294" r:id="rId11"/>
    <p:sldId id="278" r:id="rId12"/>
    <p:sldId id="29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7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B7C6D-2B8B-47CC-813D-6F8793E5B77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4A3DD-882F-46B5-AAB9-60294A902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94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E17F88-FF5B-4C42-97C9-12FFD3B654C3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52066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2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5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0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20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3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9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8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86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6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2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DB9E8-6BB2-46FC-A119-ADDBDFF8503A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61E24-8577-4D8E-8196-E5F8D84F0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4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1.wm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audio" Target="../media/audio1.wav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00635" y="770165"/>
            <a:ext cx="7195931" cy="2542336"/>
          </a:xfrm>
          <a:prstGeom prst="rect">
            <a:avLst/>
          </a:prstGeom>
          <a:noFill/>
        </p:spPr>
        <p:txBody>
          <a:bodyPr wrap="none" lIns="68580" tIns="34290" rIns="68580" bIns="34290" numCol="1">
            <a:prstTxWarp prst="textChevron">
              <a:avLst>
                <a:gd name="adj" fmla="val 13220"/>
              </a:avLst>
            </a:prstTxWarp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vi-VN" sz="30975">
                <a:ln w="0"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Chào mừng các em học sinh đến với tiết học </a:t>
            </a:r>
            <a:endParaRPr lang="en-US" sz="30975">
              <a:ln w="0">
                <a:solidFill>
                  <a:schemeClr val="accent2"/>
                </a:solidFill>
              </a:ln>
              <a:solidFill>
                <a:schemeClr val="accent2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03845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Thứ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năm,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ngày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24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 làm văn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943" y="72280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lời xin lỗi. Tả ngắn về loài chim</a:t>
            </a:r>
            <a:endParaRPr 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8870"/>
            <a:ext cx="7315200" cy="4537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Oval 16"/>
          <p:cNvSpPr/>
          <p:nvPr/>
        </p:nvSpPr>
        <p:spPr>
          <a:xfrm>
            <a:off x="5715000" y="2971800"/>
            <a:ext cx="1600200" cy="9906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TextBox 17"/>
          <p:cNvSpPr txBox="1"/>
          <p:nvPr/>
        </p:nvSpPr>
        <p:spPr>
          <a:xfrm>
            <a:off x="2295071" y="592632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 gáy</a:t>
            </a:r>
            <a:endParaRPr lang="vi-VN" sz="3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2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0" name="AutoShape 10" descr="Kết quả hình ảnh cho hinh anh ga con"/>
          <p:cNvSpPr>
            <a:spLocks noChangeAspect="1" noChangeArrowheads="1"/>
          </p:cNvSpPr>
          <p:nvPr/>
        </p:nvSpPr>
        <p:spPr bwMode="auto">
          <a:xfrm>
            <a:off x="225425" y="-2889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272832"/>
            <a:ext cx="2819400" cy="3054309"/>
          </a:xfrm>
          <a:prstGeom prst="rect">
            <a:avLst/>
          </a:prstGeom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 rot="21159613">
            <a:off x="3881023" y="1808583"/>
            <a:ext cx="4388837" cy="1393371"/>
          </a:xfrm>
          <a:prstGeom prst="cloudCallout">
            <a:avLst>
              <a:gd name="adj1" fmla="val -8616"/>
              <a:gd name="adj2" fmla="val 90403"/>
            </a:avLst>
          </a:prstGeom>
          <a:solidFill>
            <a:schemeClr val="accent1">
              <a:lumMod val="75000"/>
            </a:scheme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perspective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en-US" b="1" dirty="0" smtClean="0">
                <a:solidFill>
                  <a:schemeClr val="accent2"/>
                </a:solidFill>
              </a:rPr>
              <a:t>CỦNG CỐ 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10" name="Picture 24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273">
            <a:off x="3456781" y="3599227"/>
            <a:ext cx="7064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88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0807" y="2679789"/>
            <a:ext cx="520337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sz="135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8365"/>
            <a:ext cx="9144000" cy="1711388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06203" y="2829830"/>
            <a:ext cx="7523398" cy="3418570"/>
            <a:chOff x="157167" y="2467838"/>
            <a:chExt cx="11173276" cy="400791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67" y="2467838"/>
              <a:ext cx="4733212" cy="4007912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6300" y="3609795"/>
              <a:ext cx="6274143" cy="2865955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706202" y="2097137"/>
            <a:ext cx="8077201" cy="1585136"/>
          </a:xfrm>
          <a:prstGeom prst="rect">
            <a:avLst/>
          </a:prstGeom>
          <a:noFill/>
        </p:spPr>
        <p:txBody>
          <a:bodyPr wrap="none" lIns="68580" tIns="34290" rIns="68580" bIns="34290" numCol="1">
            <a:prstTxWarp prst="textChevronInverted">
              <a:avLst>
                <a:gd name="adj" fmla="val 57709"/>
              </a:avLst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21525" b="1">
                <a:ln/>
                <a:solidFill>
                  <a:schemeClr val="accent2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j-lt"/>
              </a:rPr>
              <a:t>CHÚC</a:t>
            </a:r>
            <a:r>
              <a:rPr lang="vi-VN" sz="21525" b="1">
                <a:ln/>
                <a:solidFill>
                  <a:schemeClr val="accent2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EM HỌC GIỎI!</a:t>
            </a:r>
            <a:endParaRPr lang="en-US" sz="21525" b="1">
              <a:ln/>
              <a:solidFill>
                <a:schemeClr val="accent2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0" name="AutoShape 35">
            <a:hlinkClick r:id="" action="ppaction://noaction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36443" y="6096000"/>
            <a:ext cx="838200" cy="762000"/>
          </a:xfrm>
          <a:prstGeom prst="actionButtonSound">
            <a:avLst/>
          </a:prstGeom>
          <a:solidFill>
            <a:schemeClr val="accent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olSlant"/>
          </a:sp3d>
          <a:ex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22" descr="balonn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493" y="-258405"/>
            <a:ext cx="1496447" cy="186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1" descr="BALLOON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13" y="1499331"/>
            <a:ext cx="1338263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0" descr="BALLOON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164" y="3192037"/>
            <a:ext cx="105727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5584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5" name="WordArt 17"/>
          <p:cNvSpPr>
            <a:spLocks noChangeArrowheads="1" noChangeShapeType="1" noTextEdit="1"/>
          </p:cNvSpPr>
          <p:nvPr/>
        </p:nvSpPr>
        <p:spPr bwMode="auto">
          <a:xfrm>
            <a:off x="0" y="1567309"/>
            <a:ext cx="3220067" cy="10668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  <a:sp3d extrusionH="57150">
              <a:bevelT w="38100" h="38100"/>
            </a:sp3d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cũ</a:t>
            </a:r>
            <a:r>
              <a:rPr lang="en-US" sz="3600" b="1" kern="10" dirty="0">
                <a:ln w="95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err="1">
                <a:solidFill>
                  <a:srgbClr val="000000"/>
                </a:solidFill>
                <a:latin typeface="Times New Roman" pitchFamily="18" charset="0"/>
              </a:rPr>
              <a:t>Thứ</a:t>
            </a:r>
            <a:r>
              <a:rPr lang="en-US" altLang="en-US" sz="32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3200" b="1" smtClean="0">
                <a:solidFill>
                  <a:srgbClr val="000000"/>
                </a:solidFill>
                <a:latin typeface="Times New Roman" pitchFamily="18" charset="0"/>
              </a:rPr>
              <a:t>năm, </a:t>
            </a:r>
            <a:r>
              <a:rPr lang="en-US" altLang="en-US" sz="3200" b="1" err="1">
                <a:solidFill>
                  <a:srgbClr val="000000"/>
                </a:solidFill>
                <a:latin typeface="Times New Roman" pitchFamily="18" charset="0"/>
              </a:rPr>
              <a:t>ngày</a:t>
            </a:r>
            <a:r>
              <a:rPr lang="en-US" altLang="en-US" sz="32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3200" b="1" smtClean="0">
                <a:solidFill>
                  <a:srgbClr val="000000"/>
                </a:solidFill>
                <a:latin typeface="Times New Roman" pitchFamily="18" charset="0"/>
              </a:rPr>
              <a:t>24 </a:t>
            </a:r>
            <a:r>
              <a:rPr lang="en-US" altLang="en-US" sz="3200" b="1" err="1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altLang="en-US" sz="32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3200" b="1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en-US" altLang="en-US" sz="3200" b="1" err="1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32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3200" b="1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32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32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 làm văn</a:t>
            </a:r>
            <a:r>
              <a:rPr lang="en-US" altLang="en-US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3513239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huống 1: Em cho bạn mượn quyển truyện. Bạn em nói: “Cảm ơn bạn. Tuần sau mình sẽ trả.”</a:t>
            </a:r>
            <a:endParaRPr lang="vi-VN" sz="3600" b="1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" y="3513239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 huống 2: Em rót nước mời khách đến nhà. Khách nói: “Cảm ơn cháu. Cháu ngoan quá.”</a:t>
            </a:r>
            <a:endParaRPr lang="vi-VN" sz="3600" b="1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159" y="3869801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36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n-US" sz="36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đọc đoạn văn của mình tả về loài chim mà em thích</a:t>
            </a:r>
            <a:endParaRPr lang="vi-VN" sz="3600" b="1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0131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Thứ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năm,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ngày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24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 làm văn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943" y="72280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lời xin lỗi. Tả ngắn về loài chim</a:t>
            </a:r>
            <a:endParaRPr 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44561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Đọc lời các nhân vật trong tranh dưới đây:</a:t>
            </a:r>
            <a:endParaRPr 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68415"/>
            <a:ext cx="8686800" cy="44609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440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Thứ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năm,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ngày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24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 làm văn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43" y="72280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lời xin lỗi. Tả ngắn về loài chim</a:t>
            </a:r>
            <a:endParaRPr 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27717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trường hợp nào cần nói lời xin lỗi?</a:t>
            </a:r>
            <a:endParaRPr 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71" y="1910623"/>
            <a:ext cx="91030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làm điều sai trái, có lỗi với người khác.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làm phiền người khác.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muốn người khác nhường cho mình làm trước việc gì.</a:t>
            </a:r>
            <a:endParaRPr lang="vi-V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063" y="4457342"/>
            <a:ext cx="9164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Nên đáp lời xin lỗi của người khác với thái độ thế nào?</a:t>
            </a:r>
            <a:endParaRPr 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943" y="5657671"/>
            <a:ext cx="9082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Nên đáp lại lời xin lỗi với thái độ lịch sự, chân thành.</a:t>
            </a:r>
            <a:endParaRPr lang="vi-V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44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Thứ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năm,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ngày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24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 làm văn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43" y="72280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lời xin lỗi. Tả ngắn về loài chim</a:t>
            </a:r>
            <a:endParaRPr 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165" y="1285341"/>
            <a:ext cx="9103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Em đáp lại lời xin lỗi trong các trường hợp sau như thế nào?</a:t>
            </a:r>
            <a:endParaRPr 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333685"/>
            <a:ext cx="90825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lphaLcParenR"/>
            </a:pPr>
            <a:r>
              <a:rPr lang="en-US" sz="36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bạn vội, nói với em trên cầu thang: “Xin lỗi. Cho tớ đi trước một chút.”</a:t>
            </a:r>
          </a:p>
          <a:p>
            <a:pPr marL="342900" indent="-342900" algn="just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bạn vô ý đụng người vào em, vội nói: “Xin lỗi. Tớ vô ý quá.”</a:t>
            </a:r>
          </a:p>
          <a:p>
            <a:pPr marL="342900" indent="-342900" algn="just">
              <a:buAutoNum type="alphaLcParenR"/>
            </a:pPr>
            <a:r>
              <a:rPr lang="en-US" sz="36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Một bạn nghịch, làm mực bắn vào áo em, xin lỗi em: “Xin lỗi bạn. Mình lỡ tay thôi.”</a:t>
            </a:r>
          </a:p>
          <a:p>
            <a:pPr marL="342900" indent="-342900" algn="just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 xin lỗi em vì quên mang sách trả em: “Xin lỗi cậu. Tớ quên mang sách trả cậu rồi.”</a:t>
            </a:r>
            <a:endParaRPr lang="vi-V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8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Thứ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năm,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ngày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24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 làm văn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43" y="72280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lời xin lỗi. Tả ngắn về loài chim</a:t>
            </a:r>
            <a:endParaRPr 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71" y="1612626"/>
            <a:ext cx="9103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Em đáp lại lời xin lỗi trong các trường hợp sau như thế nào?</a:t>
            </a:r>
            <a:endParaRPr 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1" y="3594584"/>
            <a:ext cx="9143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Một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bạn vội, nói với em trên cầu thang: “Xin lỗi. Cho tớ đi trước một chút.”</a:t>
            </a:r>
          </a:p>
          <a:p>
            <a:endParaRPr lang="vi-VN" sz="3600"/>
          </a:p>
        </p:txBody>
      </p:sp>
      <p:sp>
        <p:nvSpPr>
          <p:cNvPr id="6" name="TextBox 5"/>
          <p:cNvSpPr txBox="1"/>
          <p:nvPr/>
        </p:nvSpPr>
        <p:spPr>
          <a:xfrm>
            <a:off x="-40941" y="3606759"/>
            <a:ext cx="91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Một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bạn vô ý đụng người vào em, vội nói: “Xin lỗi. Tớ vô ý quá.”</a:t>
            </a:r>
          </a:p>
          <a:p>
            <a:pPr algn="just"/>
            <a:endParaRPr lang="vi-VN" sz="3600"/>
          </a:p>
        </p:txBody>
      </p:sp>
      <p:sp>
        <p:nvSpPr>
          <p:cNvPr id="10" name="TextBox 9"/>
          <p:cNvSpPr txBox="1"/>
          <p:nvPr/>
        </p:nvSpPr>
        <p:spPr>
          <a:xfrm>
            <a:off x="-43245" y="3618934"/>
            <a:ext cx="91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Một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bạn nghịch, làm mực bắn vào áo em, xin lỗi em: “Xin lỗi bạn. Mình lỡ tay thôi.”</a:t>
            </a:r>
          </a:p>
          <a:p>
            <a:endParaRPr lang="vi-VN" sz="3600"/>
          </a:p>
        </p:txBody>
      </p:sp>
      <p:sp>
        <p:nvSpPr>
          <p:cNvPr id="11" name="TextBox 10"/>
          <p:cNvSpPr txBox="1"/>
          <p:nvPr/>
        </p:nvSpPr>
        <p:spPr>
          <a:xfrm>
            <a:off x="-68326" y="3594584"/>
            <a:ext cx="91644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Bạn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xin lỗi em vì quên mang sách trả em: “Xin lỗi cậu. Tớ quên mang sách trả cậu rồi.”</a:t>
            </a:r>
            <a:endParaRPr lang="vi-V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vi-VN" sz="3600"/>
          </a:p>
        </p:txBody>
      </p:sp>
    </p:spTree>
    <p:extLst>
      <p:ext uri="{BB962C8B-B14F-4D97-AF65-F5344CB8AC3E}">
        <p14:creationId xmlns:p14="http://schemas.microsoft.com/office/powerpoint/2010/main" val="42766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" grpId="1"/>
      <p:bldP spid="10" grpId="0" build="allAtOnce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Thứ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năm,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ngày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24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 làm văn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43" y="72280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lời xin lỗi. Tả ngắn về loài chim</a:t>
            </a:r>
            <a:endParaRPr 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886" y="1296863"/>
            <a:ext cx="90621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Các câu dưới đây tả con chim gáy. Hãy sắp xếp lại thứ tự của chúng để tạo thành một đoạn văn: </a:t>
            </a:r>
            <a:endParaRPr 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54036" y="1857412"/>
            <a:ext cx="2730862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426186" y="1857412"/>
            <a:ext cx="61326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22645" y="2467012"/>
            <a:ext cx="61326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71630" y="2467012"/>
            <a:ext cx="25097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73018" y="2980467"/>
            <a:ext cx="1729442" cy="1994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3076612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lphaLcParenR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Cổ chú điểm những đốm cườm trắng rất đẹp.</a:t>
            </a:r>
          </a:p>
          <a:p>
            <a:pPr algn="just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Một chú chim gáy sà xuống chân ruộng vừa gặt.</a:t>
            </a:r>
          </a:p>
          <a:p>
            <a:pPr algn="just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Thỉnh thoảng, chú cất tiếng gáy “cúc cù… cu”, làm cho cánh đồng quê th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yên ả.</a:t>
            </a:r>
          </a:p>
          <a:p>
            <a:pPr algn="just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Chú nhẩn nha nhặt thóc rơi bên từng gốc rạ.</a:t>
            </a:r>
            <a:endParaRPr lang="vi-V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38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Thứ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năm,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ngày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24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 làm văn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43" y="72280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lời xin lỗi. Tả ngắn về loài chim</a:t>
            </a:r>
            <a:endParaRPr 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886" y="1296863"/>
            <a:ext cx="9062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  <a:endParaRPr 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20571" y="1835002"/>
            <a:ext cx="81943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lphaLcParenR"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Cổ chú điểm những đốm cườm trắng rất đẹp.</a:t>
            </a:r>
          </a:p>
          <a:p>
            <a:pPr algn="just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Một chú chim gáy sà xuống chân ruộng vừa gặt.</a:t>
            </a:r>
          </a:p>
          <a:p>
            <a:pPr algn="just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Thỉnh thoảng, chú cất tiếng gáy “cúc cù… cu”, làm cho cánh đồng quê th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yên ả.</a:t>
            </a:r>
          </a:p>
          <a:p>
            <a:pPr algn="just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Chú nhẩn nha nhặt thóc rơi bên từng gốc rạ.</a:t>
            </a:r>
            <a:endParaRPr lang="vi-V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81886" y="1994737"/>
            <a:ext cx="685800" cy="64760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3600" b="1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886" y="5791200"/>
            <a:ext cx="685800" cy="64760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3600" b="1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98304" y="4128304"/>
            <a:ext cx="685800" cy="64760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3600" b="1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8304" y="2964052"/>
            <a:ext cx="685800" cy="64760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3600" b="1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8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Thứ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năm,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ngày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24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1 </a:t>
            </a:r>
            <a:r>
              <a:rPr lang="en-US" altLang="en-US" sz="2400" b="1" err="1">
                <a:solidFill>
                  <a:srgbClr val="000000"/>
                </a:solidFill>
                <a:latin typeface="Times New Roman" pitchFamily="18" charset="0"/>
              </a:rPr>
              <a:t>năm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</a:rPr>
              <a:t>2019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24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 làm văn</a:t>
            </a:r>
            <a:r>
              <a:rPr lang="en-US" alt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44" y="6479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lời xin lỗi. Tả ngắn về loài chim</a:t>
            </a:r>
            <a:endParaRPr lang="vi-VN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543" y="2060367"/>
            <a:ext cx="91440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Một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chú chim gáy sà xuống chân ruộng vừa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gặt. Cổ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chú điểm những đốm cườm trắng rất  đẹp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Chú nhẩn nha nhặt thóc rơi bên từng gốc rạ.</a:t>
            </a:r>
            <a:endParaRPr lang="vi-VN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Thỉnh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thoảng, chú cất tiếng gáy “cúc cù… cu”, làm cho cánh đồng quê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yên ả.</a:t>
            </a:r>
          </a:p>
          <a:p>
            <a:pPr algn="just"/>
            <a:endParaRPr lang="vi-VN" sz="3600"/>
          </a:p>
          <a:p>
            <a:pPr algn="just"/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96343" y="1414036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  <a:endParaRPr 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2" y="4876801"/>
            <a:ext cx="3228975" cy="1981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876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802</Words>
  <Application>Microsoft Office PowerPoint</Application>
  <PresentationFormat>On-screen Show (4:3)</PresentationFormat>
  <Paragraphs>69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Computer</cp:lastModifiedBy>
  <cp:revision>75</cp:revision>
  <dcterms:created xsi:type="dcterms:W3CDTF">2017-10-07T08:25:54Z</dcterms:created>
  <dcterms:modified xsi:type="dcterms:W3CDTF">2019-01-23T08:45:12Z</dcterms:modified>
</cp:coreProperties>
</file>